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76" r:id="rId4"/>
    <p:sldId id="277" r:id="rId5"/>
    <p:sldId id="266" r:id="rId6"/>
    <p:sldId id="267" r:id="rId7"/>
    <p:sldId id="270" r:id="rId8"/>
    <p:sldId id="274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38CBC9-AC6B-457D-9F63-4D1AB8E7793E}">
      <dgm:prSet phldrT="[Text]"/>
      <dgm:spPr/>
      <dgm:t>
        <a:bodyPr/>
        <a:lstStyle/>
        <a:p>
          <a:r>
            <a:rPr lang="en-US" dirty="0"/>
            <a:t>Successful Franchising</a:t>
          </a:r>
        </a:p>
      </dgm:t>
    </dgm:pt>
    <dgm:pt modelId="{02DFC051-974F-4AF1-85DB-FFF5F1CCD57A}" type="parTrans" cxnId="{F68BA8B4-E5E5-4A12-9338-5CF5693ADCA2}">
      <dgm:prSet/>
      <dgm:spPr/>
      <dgm:t>
        <a:bodyPr/>
        <a:lstStyle/>
        <a:p>
          <a:endParaRPr lang="en-US"/>
        </a:p>
      </dgm:t>
    </dgm:pt>
    <dgm:pt modelId="{7ACF197E-8A7D-4D14-A941-EE15BE87306C}" type="sibTrans" cxnId="{F68BA8B4-E5E5-4A12-9338-5CF5693ADCA2}">
      <dgm:prSet/>
      <dgm:spPr/>
      <dgm:t>
        <a:bodyPr/>
        <a:lstStyle/>
        <a:p>
          <a:endParaRPr lang="en-US"/>
        </a:p>
      </dgm:t>
    </dgm:pt>
    <dgm:pt modelId="{50789F86-D3CE-4C0B-B830-60161BD38E85}">
      <dgm:prSet phldrT="[Text]"/>
      <dgm:spPr/>
      <dgm:t>
        <a:bodyPr/>
        <a:lstStyle/>
        <a:p>
          <a:r>
            <a:rPr lang="en-US" dirty="0"/>
            <a:t>Induction</a:t>
          </a:r>
        </a:p>
      </dgm:t>
    </dgm:pt>
    <dgm:pt modelId="{6D6B568F-9C4B-44DB-A886-035491FEC9C2}" type="parTrans" cxnId="{1593062C-A63F-4042-94C9-FF0880BD82E8}">
      <dgm:prSet/>
      <dgm:spPr/>
      <dgm:t>
        <a:bodyPr/>
        <a:lstStyle/>
        <a:p>
          <a:endParaRPr lang="en-US"/>
        </a:p>
      </dgm:t>
    </dgm:pt>
    <dgm:pt modelId="{775D1C29-7B88-46A3-9FAD-95EFDC006E81}" type="sibTrans" cxnId="{1593062C-A63F-4042-94C9-FF0880BD82E8}">
      <dgm:prSet/>
      <dgm:spPr/>
      <dgm:t>
        <a:bodyPr/>
        <a:lstStyle/>
        <a:p>
          <a:endParaRPr lang="en-US"/>
        </a:p>
      </dgm:t>
    </dgm:pt>
    <dgm:pt modelId="{87E6D3C0-9C36-4C9B-9EE4-FCB2F172CF62}">
      <dgm:prSet phldrT="[Text]"/>
      <dgm:spPr/>
      <dgm:t>
        <a:bodyPr/>
        <a:lstStyle/>
        <a:p>
          <a:r>
            <a:rPr lang="en-US" dirty="0"/>
            <a:t>Processes</a:t>
          </a:r>
        </a:p>
      </dgm:t>
    </dgm:pt>
    <dgm:pt modelId="{1916856A-C084-48E2-AF18-70269AD79DF2}" type="parTrans" cxnId="{EB3E6C57-F560-450F-B619-F6F67905927D}">
      <dgm:prSet/>
      <dgm:spPr/>
      <dgm:t>
        <a:bodyPr/>
        <a:lstStyle/>
        <a:p>
          <a:endParaRPr lang="en-US"/>
        </a:p>
      </dgm:t>
    </dgm:pt>
    <dgm:pt modelId="{5C1F42F6-070E-4EBA-8EBC-C32D27C49363}" type="sibTrans" cxnId="{EB3E6C57-F560-450F-B619-F6F67905927D}">
      <dgm:prSet/>
      <dgm:spPr/>
      <dgm:t>
        <a:bodyPr/>
        <a:lstStyle/>
        <a:p>
          <a:endParaRPr lang="en-US"/>
        </a:p>
      </dgm:t>
    </dgm:pt>
    <dgm:pt modelId="{20EB584B-A7B7-43D9-BF6A-2C9338C05B4D}">
      <dgm:prSet phldrT="[Text]"/>
      <dgm:spPr/>
      <dgm:t>
        <a:bodyPr/>
        <a:lstStyle/>
        <a:p>
          <a:r>
            <a:rPr lang="en-US" dirty="0"/>
            <a:t>Networking</a:t>
          </a:r>
        </a:p>
      </dgm:t>
    </dgm:pt>
    <dgm:pt modelId="{6E0D28F6-A05C-413F-A991-03D9F094F998}" type="parTrans" cxnId="{FBE6BCEA-0F85-486D-B532-D55CCA25A01D}">
      <dgm:prSet/>
      <dgm:spPr/>
      <dgm:t>
        <a:bodyPr/>
        <a:lstStyle/>
        <a:p>
          <a:endParaRPr lang="en-US"/>
        </a:p>
      </dgm:t>
    </dgm:pt>
    <dgm:pt modelId="{B04B74A7-039D-46F2-A30E-0D07E04CAE1A}" type="sibTrans" cxnId="{FBE6BCEA-0F85-486D-B532-D55CCA25A01D}">
      <dgm:prSet/>
      <dgm:spPr/>
      <dgm:t>
        <a:bodyPr/>
        <a:lstStyle/>
        <a:p>
          <a:endParaRPr lang="en-US"/>
        </a:p>
      </dgm:t>
    </dgm:pt>
    <dgm:pt modelId="{7E2B8B4E-293F-43EE-AB7D-6598814ECB3C}">
      <dgm:prSet phldrT="[Text]"/>
      <dgm:spPr/>
      <dgm:t>
        <a:bodyPr/>
        <a:lstStyle/>
        <a:p>
          <a:r>
            <a:rPr lang="en-US" dirty="0"/>
            <a:t>Support</a:t>
          </a:r>
        </a:p>
      </dgm:t>
    </dgm:pt>
    <dgm:pt modelId="{C9A52CF1-B2E8-4848-8964-6633294F16CC}" type="parTrans" cxnId="{18D120E8-5826-42E7-A890-F4AFB63D3D78}">
      <dgm:prSet/>
      <dgm:spPr/>
      <dgm:t>
        <a:bodyPr/>
        <a:lstStyle/>
        <a:p>
          <a:endParaRPr lang="en-US"/>
        </a:p>
      </dgm:t>
    </dgm:pt>
    <dgm:pt modelId="{03860152-2A6F-476F-91FD-CBA9D7B26338}" type="sibTrans" cxnId="{18D120E8-5826-42E7-A890-F4AFB63D3D78}">
      <dgm:prSet/>
      <dgm:spPr/>
      <dgm:t>
        <a:bodyPr/>
        <a:lstStyle/>
        <a:p>
          <a:endParaRPr lang="en-US"/>
        </a:p>
      </dgm:t>
    </dgm:pt>
    <dgm:pt modelId="{34B3C692-029A-417F-8A02-2D59D1710B52}">
      <dgm:prSet phldrT="[Text]"/>
      <dgm:spPr/>
      <dgm:t>
        <a:bodyPr/>
        <a:lstStyle/>
        <a:p>
          <a:endParaRPr lang="en-US" dirty="0"/>
        </a:p>
      </dgm:t>
    </dgm:pt>
    <dgm:pt modelId="{C4EBB592-46D3-4069-90D6-00BA053D614B}" type="parTrans" cxnId="{59D24FF3-F8F8-4A32-BCB6-C5F3D39386CC}">
      <dgm:prSet/>
      <dgm:spPr/>
    </dgm:pt>
    <dgm:pt modelId="{E61001FB-9B48-46A5-8BB8-DB3741BDBF5E}" type="sibTrans" cxnId="{59D24FF3-F8F8-4A32-BCB6-C5F3D39386CC}">
      <dgm:prSet/>
      <dgm:spPr/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BB9C9C-582A-4226-99A2-A6A4B7AD887A}" type="pres">
      <dgm:prSet presAssocID="{AA38CBC9-AC6B-457D-9F63-4D1AB8E7793E}" presName="centerShape" presStyleLbl="node0" presStyleIdx="0" presStyleCnt="1"/>
      <dgm:spPr/>
    </dgm:pt>
    <dgm:pt modelId="{0B9D5D8D-AE9B-4E3C-8081-7E5A4C702F02}" type="pres">
      <dgm:prSet presAssocID="{50789F86-D3CE-4C0B-B830-60161BD38E85}" presName="node" presStyleLbl="node1" presStyleIdx="0" presStyleCnt="4">
        <dgm:presLayoutVars>
          <dgm:bulletEnabled val="1"/>
        </dgm:presLayoutVars>
      </dgm:prSet>
      <dgm:spPr/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</dgm:pt>
    <dgm:pt modelId="{29DFD080-5F1B-4B82-A3B2-DA9D6DF3694E}" type="pres">
      <dgm:prSet presAssocID="{20EB584B-A7B7-43D9-BF6A-2C9338C05B4D}" presName="node" presStyleLbl="node1" presStyleIdx="2" presStyleCnt="4">
        <dgm:presLayoutVars>
          <dgm:bulletEnabled val="1"/>
        </dgm:presLayoutVars>
      </dgm:prSet>
      <dgm:spPr/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</dgm:pt>
    <dgm:pt modelId="{B3F8C3C3-65FB-486F-82C0-A8478B7022B9}" type="pres">
      <dgm:prSet presAssocID="{7E2B8B4E-293F-43EE-AB7D-6598814ECB3C}" presName="node" presStyleLbl="node1" presStyleIdx="3" presStyleCnt="4">
        <dgm:presLayoutVars>
          <dgm:bulletEnabled val="1"/>
        </dgm:presLayoutVars>
      </dgm:prSet>
      <dgm:spPr/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</dgm:pt>
  </dgm:ptLst>
  <dgm:cxnLst>
    <dgm:cxn modelId="{66D10D89-90C6-4D3D-B022-615F34E0F6A8}" type="presOf" srcId="{B8060F7B-9920-4F24-BE71-F0E4E3B7B934}" destId="{B0C37B97-914B-49F2-84E5-94B39EF2352F}" srcOrd="0" destOrd="0" presId="urn:microsoft.com/office/officeart/2005/8/layout/radial6"/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487B127C-E0EE-48AC-AACB-3F827CA01E94}" type="presOf" srcId="{20EB584B-A7B7-43D9-BF6A-2C9338C05B4D}" destId="{29DFD080-5F1B-4B82-A3B2-DA9D6DF3694E}" srcOrd="0" destOrd="0" presId="urn:microsoft.com/office/officeart/2005/8/layout/radial6"/>
    <dgm:cxn modelId="{5F25D665-3021-461A-AA8B-FC4CA49A8593}" type="presOf" srcId="{87E6D3C0-9C36-4C9B-9EE4-FCB2F172CF62}" destId="{1C226D9E-C8BD-43C0-B5A7-66592C02513E}" srcOrd="0" destOrd="0" presId="urn:microsoft.com/office/officeart/2005/8/layout/radial6"/>
    <dgm:cxn modelId="{63BD5587-3071-4797-BB80-7C21100AAD79}" type="presOf" srcId="{03860152-2A6F-476F-91FD-CBA9D7B26338}" destId="{FADEA337-AD34-4422-B53A-01423AF1AC8F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213B572F-3D42-4865-8468-2B23B55DDDF6}" type="presOf" srcId="{775D1C29-7B88-46A3-9FAD-95EFDC006E81}" destId="{65DE7562-7D1C-4B0F-8927-12F8E6C5F5AF}" srcOrd="0" destOrd="0" presId="urn:microsoft.com/office/officeart/2005/8/layout/radial6"/>
    <dgm:cxn modelId="{50E3B5F1-6595-4ED9-B849-AA5F6C21B078}" type="presOf" srcId="{AA38CBC9-AC6B-457D-9F63-4D1AB8E7793E}" destId="{D2BB9C9C-582A-4226-99A2-A6A4B7AD887A}" srcOrd="0" destOrd="0" presId="urn:microsoft.com/office/officeart/2005/8/layout/radial6"/>
    <dgm:cxn modelId="{9F2E5EDD-E3E4-45F7-937A-24FDB14700F0}" type="presOf" srcId="{50789F86-D3CE-4C0B-B830-60161BD38E85}" destId="{0B9D5D8D-AE9B-4E3C-8081-7E5A4C702F02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B0853F4E-0D10-4453-BA0F-87D700E6FDEE}" type="presOf" srcId="{7E2B8B4E-293F-43EE-AB7D-6598814ECB3C}" destId="{B3F8C3C3-65FB-486F-82C0-A8478B7022B9}" srcOrd="0" destOrd="0" presId="urn:microsoft.com/office/officeart/2005/8/layout/radial6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3E929F04-D66A-4ADD-A218-BA7B4D2C65EC}" type="presOf" srcId="{B04B74A7-039D-46F2-A30E-0D07E04CAE1A}" destId="{53B5DF5F-8B8B-41EF-8531-276CBECDCAB4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D34E2ED8-ECCD-4FDF-AE76-C792B052F77C}" type="presOf" srcId="{5C1F42F6-070E-4EBA-8EBC-C32D27C49363}" destId="{22CB3940-637A-4C32-AB7F-CFAD929A59AB}" srcOrd="0" destOrd="0" presId="urn:microsoft.com/office/officeart/2005/8/layout/radial6"/>
    <dgm:cxn modelId="{59D24FF3-F8F8-4A32-BCB6-C5F3D39386CC}" srcId="{B8060F7B-9920-4F24-BE71-F0E4E3B7B934}" destId="{34B3C692-029A-417F-8A02-2D59D1710B52}" srcOrd="1" destOrd="0" parTransId="{C4EBB592-46D3-4069-90D6-00BA053D614B}" sibTransId="{E61001FB-9B48-46A5-8BB8-DB3741BDBF5E}"/>
    <dgm:cxn modelId="{F8374B3E-B514-46DF-94C4-AF94CDD1D72A}" type="presParOf" srcId="{B0C37B97-914B-49F2-84E5-94B39EF2352F}" destId="{D2BB9C9C-582A-4226-99A2-A6A4B7AD887A}" srcOrd="0" destOrd="0" presId="urn:microsoft.com/office/officeart/2005/8/layout/radial6"/>
    <dgm:cxn modelId="{B24EE426-834F-4DD6-9375-8641C6E734A6}" type="presParOf" srcId="{B0C37B97-914B-49F2-84E5-94B39EF2352F}" destId="{0B9D5D8D-AE9B-4E3C-8081-7E5A4C702F02}" srcOrd="1" destOrd="0" presId="urn:microsoft.com/office/officeart/2005/8/layout/radial6"/>
    <dgm:cxn modelId="{57EC5C98-3760-48A4-BD0C-E28EDE5F22FF}" type="presParOf" srcId="{B0C37B97-914B-49F2-84E5-94B39EF2352F}" destId="{E8755371-EE00-4D9C-9546-B5D2DEB3691D}" srcOrd="2" destOrd="0" presId="urn:microsoft.com/office/officeart/2005/8/layout/radial6"/>
    <dgm:cxn modelId="{DC6214C8-ADD9-43F5-A121-F80593085E69}" type="presParOf" srcId="{B0C37B97-914B-49F2-84E5-94B39EF2352F}" destId="{65DE7562-7D1C-4B0F-8927-12F8E6C5F5AF}" srcOrd="3" destOrd="0" presId="urn:microsoft.com/office/officeart/2005/8/layout/radial6"/>
    <dgm:cxn modelId="{0BFC6664-884E-4547-86F8-E6A9DC5E1A2C}" type="presParOf" srcId="{B0C37B97-914B-49F2-84E5-94B39EF2352F}" destId="{1C226D9E-C8BD-43C0-B5A7-66592C02513E}" srcOrd="4" destOrd="0" presId="urn:microsoft.com/office/officeart/2005/8/layout/radial6"/>
    <dgm:cxn modelId="{FD59564E-8456-4C64-90AE-7451B1A61D7B}" type="presParOf" srcId="{B0C37B97-914B-49F2-84E5-94B39EF2352F}" destId="{2E93314B-ED13-4B02-B199-BBF658DCCBEE}" srcOrd="5" destOrd="0" presId="urn:microsoft.com/office/officeart/2005/8/layout/radial6"/>
    <dgm:cxn modelId="{0276C93F-4BAE-4692-9D59-195EFB181D61}" type="presParOf" srcId="{B0C37B97-914B-49F2-84E5-94B39EF2352F}" destId="{22CB3940-637A-4C32-AB7F-CFAD929A59AB}" srcOrd="6" destOrd="0" presId="urn:microsoft.com/office/officeart/2005/8/layout/radial6"/>
    <dgm:cxn modelId="{F6BE7C54-9B84-4439-9F82-6D0300D28E0A}" type="presParOf" srcId="{B0C37B97-914B-49F2-84E5-94B39EF2352F}" destId="{29DFD080-5F1B-4B82-A3B2-DA9D6DF3694E}" srcOrd="7" destOrd="0" presId="urn:microsoft.com/office/officeart/2005/8/layout/radial6"/>
    <dgm:cxn modelId="{26DA9851-5888-41F8-96BD-77CE364289DB}" type="presParOf" srcId="{B0C37B97-914B-49F2-84E5-94B39EF2352F}" destId="{3C0BB87F-E2C7-4D7C-BF8F-45EA9A4A93F1}" srcOrd="8" destOrd="0" presId="urn:microsoft.com/office/officeart/2005/8/layout/radial6"/>
    <dgm:cxn modelId="{11A7C210-57D3-4E8B-A13F-D81817DA0568}" type="presParOf" srcId="{B0C37B97-914B-49F2-84E5-94B39EF2352F}" destId="{53B5DF5F-8B8B-41EF-8531-276CBECDCAB4}" srcOrd="9" destOrd="0" presId="urn:microsoft.com/office/officeart/2005/8/layout/radial6"/>
    <dgm:cxn modelId="{3ECFF003-35BC-40FA-A10D-1D02DA9C3796}" type="presParOf" srcId="{B0C37B97-914B-49F2-84E5-94B39EF2352F}" destId="{B3F8C3C3-65FB-486F-82C0-A8478B7022B9}" srcOrd="10" destOrd="0" presId="urn:microsoft.com/office/officeart/2005/8/layout/radial6"/>
    <dgm:cxn modelId="{78123318-19B9-426D-8D39-6D0354994D24}" type="presParOf" srcId="{B0C37B97-914B-49F2-84E5-94B39EF2352F}" destId="{655FDCB9-5F59-4F26-9EF0-749F42DEA7F0}" srcOrd="11" destOrd="0" presId="urn:microsoft.com/office/officeart/2005/8/layout/radial6"/>
    <dgm:cxn modelId="{AE0E568C-B8D7-44A2-831B-CC304D53E899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514115" y="483158"/>
          <a:ext cx="3224682" cy="3224682"/>
        </a:xfrm>
        <a:prstGeom prst="blockArc">
          <a:avLst>
            <a:gd name="adj1" fmla="val 10800000"/>
            <a:gd name="adj2" fmla="val 16200000"/>
            <a:gd name="adj3" fmla="val 463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514115" y="483158"/>
          <a:ext cx="3224682" cy="3224682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514115" y="483158"/>
          <a:ext cx="3224682" cy="3224682"/>
        </a:xfrm>
        <a:prstGeom prst="blockArc">
          <a:avLst>
            <a:gd name="adj1" fmla="val 0"/>
            <a:gd name="adj2" fmla="val 5400000"/>
            <a:gd name="adj3" fmla="val 463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514115" y="483158"/>
          <a:ext cx="3224682" cy="3224682"/>
        </a:xfrm>
        <a:prstGeom prst="blockArc">
          <a:avLst>
            <a:gd name="adj1" fmla="val 16200000"/>
            <a:gd name="adj2" fmla="val 0"/>
            <a:gd name="adj3" fmla="val 463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1385103" y="1354147"/>
          <a:ext cx="1482705" cy="14827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Successful Franchising</a:t>
          </a:r>
        </a:p>
      </dsp:txBody>
      <dsp:txXfrm>
        <a:off x="1602240" y="1571284"/>
        <a:ext cx="1048431" cy="1048431"/>
      </dsp:txXfrm>
    </dsp:sp>
    <dsp:sp modelId="{0B9D5D8D-AE9B-4E3C-8081-7E5A4C702F02}">
      <dsp:nvSpPr>
        <dsp:cNvPr id="0" name=""/>
        <dsp:cNvSpPr/>
      </dsp:nvSpPr>
      <dsp:spPr>
        <a:xfrm>
          <a:off x="1607509" y="1576"/>
          <a:ext cx="1037893" cy="10378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Induction</a:t>
          </a:r>
        </a:p>
      </dsp:txBody>
      <dsp:txXfrm>
        <a:off x="1759505" y="153572"/>
        <a:ext cx="733901" cy="733901"/>
      </dsp:txXfrm>
    </dsp:sp>
    <dsp:sp modelId="{1C226D9E-C8BD-43C0-B5A7-66592C02513E}">
      <dsp:nvSpPr>
        <dsp:cNvPr id="0" name=""/>
        <dsp:cNvSpPr/>
      </dsp:nvSpPr>
      <dsp:spPr>
        <a:xfrm>
          <a:off x="3182486" y="1576553"/>
          <a:ext cx="1037893" cy="10378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Processes</a:t>
          </a:r>
        </a:p>
      </dsp:txBody>
      <dsp:txXfrm>
        <a:off x="3334482" y="1728549"/>
        <a:ext cx="733901" cy="733901"/>
      </dsp:txXfrm>
    </dsp:sp>
    <dsp:sp modelId="{29DFD080-5F1B-4B82-A3B2-DA9D6DF3694E}">
      <dsp:nvSpPr>
        <dsp:cNvPr id="0" name=""/>
        <dsp:cNvSpPr/>
      </dsp:nvSpPr>
      <dsp:spPr>
        <a:xfrm>
          <a:off x="1607509" y="3151530"/>
          <a:ext cx="1037893" cy="10378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Networking</a:t>
          </a:r>
        </a:p>
      </dsp:txBody>
      <dsp:txXfrm>
        <a:off x="1759505" y="3303526"/>
        <a:ext cx="733901" cy="733901"/>
      </dsp:txXfrm>
    </dsp:sp>
    <dsp:sp modelId="{B3F8C3C3-65FB-486F-82C0-A8478B7022B9}">
      <dsp:nvSpPr>
        <dsp:cNvPr id="0" name=""/>
        <dsp:cNvSpPr/>
      </dsp:nvSpPr>
      <dsp:spPr>
        <a:xfrm>
          <a:off x="32532" y="1576553"/>
          <a:ext cx="1037893" cy="10378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Support</a:t>
          </a:r>
        </a:p>
      </dsp:txBody>
      <dsp:txXfrm>
        <a:off x="184528" y="1728549"/>
        <a:ext cx="733901" cy="733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2/9/2017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2/9/2017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2/9/2017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2/9/2017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/>
              <a:pPr/>
              <a:t>2/9/2017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812" y="1981200"/>
            <a:ext cx="4419600" cy="1066800"/>
          </a:xfrm>
        </p:spPr>
        <p:txBody>
          <a:bodyPr>
            <a:normAutofit/>
          </a:bodyPr>
          <a:lstStyle/>
          <a:p>
            <a:r>
              <a:rPr lang="en-US" sz="3200" dirty="0"/>
              <a:t>The Franchise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8" y="228600"/>
            <a:ext cx="2286000" cy="16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3312" y="2082347"/>
            <a:ext cx="7658100" cy="432253"/>
          </a:xfrm>
        </p:spPr>
        <p:txBody>
          <a:bodyPr>
            <a:normAutofit/>
          </a:bodyPr>
          <a:lstStyle/>
          <a:p>
            <a:r>
              <a:rPr lang="en-US" sz="2200" dirty="0"/>
              <a:t>An Overview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533400"/>
            <a:ext cx="2209800" cy="15622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381000"/>
            <a:ext cx="838200" cy="130662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103312" y="2514600"/>
            <a:ext cx="6667500" cy="3794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Established for 12 years.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Delivering professional part time stage schools in </a:t>
            </a:r>
            <a:r>
              <a:rPr lang="en-US" sz="2000" dirty="0" err="1"/>
              <a:t>centres</a:t>
            </a:r>
            <a:r>
              <a:rPr lang="en-US" sz="2000" dirty="0"/>
              <a:t> across Great Manchester and the North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 excellent reputation with schools in the area.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Salford</a:t>
            </a:r>
            <a:r>
              <a:rPr lang="en-US" sz="2000" dirty="0"/>
              <a:t> Business Awards Entrepreneur of the Year 2016 and Community Award Winner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Delivering high quality educational packages to the community.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Producer of professional theatre performances on issue based topics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Footlights Theatre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Footlights’ Head office currently operates seven theatre schools, in Cheadle, </a:t>
            </a:r>
            <a:r>
              <a:rPr lang="en-GB" dirty="0" err="1"/>
              <a:t>MediaCityUK</a:t>
            </a:r>
            <a:r>
              <a:rPr lang="en-GB" dirty="0"/>
              <a:t>, Prestwich, Urmston and Wigan</a:t>
            </a:r>
          </a:p>
          <a:p>
            <a:r>
              <a:rPr lang="en-GB" dirty="0"/>
              <a:t>In addition, there are 12 Footlights’ franchises, in Ashton under Lyne, Bolton, Burnage, Eccles, Failsworth, Grimsby, North Manchester, Old Trafford, Rochdale and Salford.</a:t>
            </a:r>
          </a:p>
          <a:p>
            <a:r>
              <a:rPr lang="en-GB" dirty="0"/>
              <a:t>Each franchise operates independently; the Director is responsible for hiring premises and teaching staff, recruiting new members, and running the school in an efficient way.</a:t>
            </a:r>
          </a:p>
          <a:p>
            <a:r>
              <a:rPr lang="en-GB" dirty="0"/>
              <a:t>From the beginning, each franchisee receives two full weeks’ training, a complete A- Z of running your franchise in the Manual and ongoing support.  </a:t>
            </a:r>
          </a:p>
          <a:p>
            <a:r>
              <a:rPr lang="en-GB" dirty="0"/>
              <a:t>At the core of all the activity is the Footlights’ brand and reputation – your success is our success.</a:t>
            </a:r>
          </a:p>
        </p:txBody>
      </p:sp>
    </p:spTree>
    <p:extLst>
      <p:ext uri="{BB962C8B-B14F-4D97-AF65-F5344CB8AC3E}">
        <p14:creationId xmlns:p14="http://schemas.microsoft.com/office/powerpoint/2010/main" val="22815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Footlights Wigan  - </a:t>
            </a:r>
            <a:br>
              <a:rPr lang="en-US" dirty="0"/>
            </a:br>
            <a:r>
              <a:rPr lang="en-US" dirty="0"/>
              <a:t>An example of possible revenue v profit 2017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5213" y="1828800"/>
            <a:ext cx="5461248" cy="4191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1828800"/>
            <a:ext cx="5294478" cy="392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30516" y="2204864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Tinys</a:t>
            </a:r>
            <a:r>
              <a:rPr lang="en-GB" dirty="0"/>
              <a:t> are 4 - 6 years</a:t>
            </a:r>
          </a:p>
          <a:p>
            <a:r>
              <a:rPr lang="en-GB" dirty="0"/>
              <a:t>Main School are 7 - 18 years</a:t>
            </a:r>
          </a:p>
          <a:p>
            <a:endParaRPr lang="en-GB" dirty="0"/>
          </a:p>
          <a:p>
            <a:r>
              <a:rPr lang="en-GB" dirty="0"/>
              <a:t>So…</a:t>
            </a:r>
          </a:p>
          <a:p>
            <a:r>
              <a:rPr lang="en-GB" dirty="0"/>
              <a:t>If you had 35 Main School and 9 </a:t>
            </a:r>
            <a:r>
              <a:rPr lang="en-GB" dirty="0" err="1"/>
              <a:t>Tinys</a:t>
            </a:r>
            <a:r>
              <a:rPr lang="en-GB" dirty="0"/>
              <a:t>, your Gross Profit would be £4,947.50 per term, £14,834.25 pa for just one morning per week.</a:t>
            </a:r>
          </a:p>
        </p:txBody>
      </p:sp>
    </p:spTree>
    <p:extLst>
      <p:ext uri="{BB962C8B-B14F-4D97-AF65-F5344CB8AC3E}">
        <p14:creationId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Training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65212" y="1600200"/>
            <a:ext cx="4251960" cy="4419600"/>
          </a:xfrm>
        </p:spPr>
        <p:txBody>
          <a:bodyPr/>
          <a:lstStyle/>
          <a:p>
            <a:r>
              <a:rPr lang="en-US" dirty="0"/>
              <a:t>Induction – a comprehensive introduction to Footlights and running a Footlights Satellite School</a:t>
            </a:r>
          </a:p>
          <a:p>
            <a:r>
              <a:rPr lang="en-US" dirty="0"/>
              <a:t>Processes – in-depth training in efficient processes to enable franchisees to manage and develop their Satellite School</a:t>
            </a:r>
          </a:p>
          <a:p>
            <a:r>
              <a:rPr lang="en-US" dirty="0"/>
              <a:t>Networking – the opportunity to share ideas and experience with other Footlights’ franchisees</a:t>
            </a:r>
          </a:p>
          <a:p>
            <a:r>
              <a:rPr lang="en-US" dirty="0"/>
              <a:t>Support – ongoing advice and guidance throughout</a:t>
            </a:r>
          </a:p>
          <a:p>
            <a:endParaRPr lang="en-US" dirty="0"/>
          </a:p>
        </p:txBody>
      </p:sp>
      <p:graphicFrame>
        <p:nvGraphicFramePr>
          <p:cNvPr id="8" name="Content Placeholder 7" descr="Radial Cycle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9464116"/>
              </p:ext>
            </p:extLst>
          </p:nvPr>
        </p:nvGraphicFramePr>
        <p:xfrm>
          <a:off x="5464175" y="1828800"/>
          <a:ext cx="4252913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08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– What do you get for your money?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 Outlay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turn key business currently operating at a profit.</a:t>
            </a:r>
          </a:p>
          <a:p>
            <a:r>
              <a:rPr lang="en-US" dirty="0"/>
              <a:t>A complete business model, tried and tested.</a:t>
            </a:r>
          </a:p>
          <a:p>
            <a:r>
              <a:rPr lang="en-US" dirty="0"/>
              <a:t>Part of a network of schools with full support.</a:t>
            </a:r>
          </a:p>
          <a:p>
            <a:r>
              <a:rPr lang="en-US" dirty="0"/>
              <a:t>An income of approximately £1,000 per month without any marketing.</a:t>
            </a:r>
          </a:p>
          <a:p>
            <a:r>
              <a:rPr lang="en-US" dirty="0"/>
              <a:t>A fully staffed stage school with existing clients.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Ongoing Costs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10%  Management Fee of Gross Turnover.</a:t>
            </a:r>
          </a:p>
          <a:p>
            <a:r>
              <a:rPr lang="en-US" dirty="0"/>
              <a:t>Hiring of premises and staff – costs that are currently covered by income.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4237111" cy="1524000"/>
          </a:xfrm>
        </p:spPr>
        <p:txBody>
          <a:bodyPr/>
          <a:lstStyle/>
          <a:p>
            <a:r>
              <a:rPr lang="en-US" sz="4400" dirty="0"/>
              <a:t>Footlights Wigan</a:t>
            </a:r>
            <a:r>
              <a:rPr lang="en-US" dirty="0"/>
              <a:t>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1435224"/>
          </a:xfrm>
        </p:spPr>
        <p:txBody>
          <a:bodyPr>
            <a:normAutofit/>
          </a:bodyPr>
          <a:lstStyle/>
          <a:p>
            <a:r>
              <a:rPr lang="en-US" sz="4000" dirty="0"/>
              <a:t>Could you take it to the next stage?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923" b="992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1065212" y="3861048"/>
            <a:ext cx="3970784" cy="1435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Act Now! You could be running your own business in 2017</a:t>
            </a:r>
          </a:p>
        </p:txBody>
      </p:sp>
    </p:spTree>
    <p:extLst>
      <p:ext uri="{BB962C8B-B14F-4D97-AF65-F5344CB8AC3E}">
        <p14:creationId xmlns:p14="http://schemas.microsoft.com/office/powerpoint/2010/main" val="260055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contrast presentation (widescreen)" id="{C6319B11-0F45-41ED-939C-82D8402B8426}" vid="{8BCF03F8-CEA4-41ED-B6DA-A8B70FA36353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D0870B-5333-4B89-B14A-85A8EA464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0</TotalTime>
  <Words>415</Words>
  <Application>Microsoft Office PowerPoint</Application>
  <PresentationFormat>Custom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Franklin Gothic Medium</vt:lpstr>
      <vt:lpstr>Business Contrast 16x9</vt:lpstr>
      <vt:lpstr>PowerPoint Presentation</vt:lpstr>
      <vt:lpstr>PowerPoint Presentation</vt:lpstr>
      <vt:lpstr>Footlights Theatre Schools</vt:lpstr>
      <vt:lpstr>Footlights Wigan  -  An example of possible revenue v profit 2017 </vt:lpstr>
      <vt:lpstr>The Training</vt:lpstr>
      <vt:lpstr>Costs – What do you get for your money?</vt:lpstr>
      <vt:lpstr>Footlights Wigan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2016-10-24T11:07:48Z</dcterms:created>
  <dcterms:modified xsi:type="dcterms:W3CDTF">2017-02-09T23:47:21Z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